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9"/>
  </p:notesMasterIdLst>
  <p:sldIdLst>
    <p:sldId id="256" r:id="rId2"/>
    <p:sldId id="288" r:id="rId3"/>
    <p:sldId id="289" r:id="rId4"/>
    <p:sldId id="290" r:id="rId5"/>
    <p:sldId id="298" r:id="rId6"/>
    <p:sldId id="292" r:id="rId7"/>
    <p:sldId id="293" r:id="rId8"/>
    <p:sldId id="291" r:id="rId9"/>
    <p:sldId id="294" r:id="rId10"/>
    <p:sldId id="296" r:id="rId11"/>
    <p:sldId id="297" r:id="rId12"/>
    <p:sldId id="261" r:id="rId13"/>
    <p:sldId id="277" r:id="rId14"/>
    <p:sldId id="287" r:id="rId15"/>
    <p:sldId id="286" r:id="rId16"/>
    <p:sldId id="28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65539" autoAdjust="0"/>
  </p:normalViewPr>
  <p:slideViewPr>
    <p:cSldViewPr>
      <p:cViewPr>
        <p:scale>
          <a:sx n="67" d="100"/>
          <a:sy n="67" d="100"/>
        </p:scale>
        <p:origin x="-282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82BAB-C23A-4695-A865-BDFDD47410FB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6AC80-8741-419E-ACB9-A63339112D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детский сад № 215 стал участником образовательного проекта Парка высоких технологий «Информатика без розетки» в этом учебном году.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 представить опыт работы по использованию учебного оборудования и материалов для занятий по программе «Информатика без розетки» и поделиться нашими «находками», а именно: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гибкого конструктора при изучении программы «Информатика без розетки»;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геометрические фигуры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фоамирана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доступно изготовить игровое напольное полотно;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костюма-трансформера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котенка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дидактических играх.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Ещё один интересный материал – геометрические фигуры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фоамирана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Они приятные на ощупь, удобные в работе, яркие, чем очень привлекают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Геометрические фигуры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фоамирана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получаются толще и долговечнее, чем из картона, крупнее и разнообразнее, чем пластмассовые фигуры из счетного набора и дешевле, чем блоки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Дьенеша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Критериями отбора материала для изготовления фигур были безопасность использования, насыщенные базовые цвета, наличие оттенков, возможность быстрого разрезания на нужные формы, недорогой. Я покупала в магазине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Wildberries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набор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фоамирана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формата А4 10 листов и набор формата А3 5 листов, обошлось в 12 белорусских рублей.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изготовление ушло примерно 4 часа: за 30 минут я набросала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оптимальный раскрой листов, с минимальными отходами, оставшееся время ушло на вырезание. К счастью, у нас в саду есть замечательный помощник, кастелянша. Она перенесла фигуры с бумаги на листы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фоамирана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вырезала. Получился вот такой набор.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Срок годности самого материала не ограничен. Насколько он живуч в детских руках сложно предугадать, используем этот набор первый год. На данный момент свой внешний вид не потерял.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нас также есть напечатанный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заламинированный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набор геометрических фигур формата А5. Практика показала, что такой набор  удобнее использовать на игровом полотне или для демонстрации на магнитной доске. Для заданий, где детям нужно брать в руки и раскладывать фигуры мы стали использовать набор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фоамирана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Повторюсь, что этот материал приятный на ощупь, при выполнении заданий непроизвольно подключаем тактильную сенсорную систему.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игровое напольное полотно, самое дорогостоящее оборудование, без которого сложно начинать занятия по программе «Информатика без розетки».  Как вы знаете, около 30% игр и упражнений программы построены на использовании игрового напольного полотна, поэтому оно очень необходимо.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подошли к созданию полотна творчески и придумали как можно его изготовить доступно, т.е. не дорого. В качестве дешёвых вариантов мы рассматривали использование гибкого конструктора, но отказались от этой идеи, потому что хранить такую конструкцию неудобно, а если каждый раз собирать перед занятием, то долго. Также не нашли места, куда можно нанести разметку малярным скотчем. Всё-таки определили для себя, что полотно должно быть мобильным, с возможностью многократного применения. Думали, на каком материале остановить свой выбор: линолеум, обычная ткань и ленты, клеёнка и тому подобное. В конечном счёте, решили, что надо брать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баннерную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ткань. Подходит под рекомендуемые размеры, не скользит на полу, легкая.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основу взяли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баннерную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ткань размером 3,2 на 3,2 метра (купили по объявлению на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kufar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60 белорусских рублей), а для разделения основы на квадраты использовали цветной скотч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wildberries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 рублей). Используя измерительные материалы нанесли разметку в соответствии с рекомендованными размерами игрового полотна. Получилось эстетичное, практичное и недорогое оборудование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Занятия с игровым полотном проходят в спортивном зале, что позволяет нам широко использовать имеющееся спортивное оборудование.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участию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открытом конкурсе в номинации «Творческая мастерская» наша развивающая предметно-пространственная среда пополнилась новой игрушкой кота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имеет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костюм-трансформер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традиционный костюм и костюм робота.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Присутствие на занятиях новой игрушки позволяет добавить интерес и мотивацию у детей к выполнению заданий.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Ребятам особенно нравится костюм робота кота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Алесика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мы используем на занятиях по теме «Построение лабиринтов», а также при работе в парах с использованием напольного полотна. Костюм помогает больше вживаться в роль робота, поверить в собственное перевоплощение. «Я – робот», значит, я должен чётко выполнять команды, не могу двигаться без команды.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находка в оснащении развивающей предметно-пространственной среды – это гибкий конструктор.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Особенность этого конструктора – вариативность применения и удобство хранения.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Изначально я покупала конструктор для своего сына для игр на летних каникулах, для развития пространственного мышления. На тот момент я ещё не подозревала, что буду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проекта. Каникулы закончились, игрушка дома оказалась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маловостребованной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я стала использовать её сначала на коррекционных занятиях как логопед, а потом и на занятиях кружка «Информатика без розетки».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Сразу оговорюсь, что этот конструктор не является абсолютным заменителем рекомендованного оборудования. Он дополняет и вносит разнообразие в игры и упражнения.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его помощью легко сделать плоские и объемные геометрические фигуры разных размеров, форм и цвета. Большинство игр по теме «Отрицание по аналогии» базируется на понимании и воспроизведении этих категорий.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сравнению с обычным обручем, такие фигуры можно использовать не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на полу, но и на столах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Они не требуют большого пространства.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сэкономить время на занятии, по моей просьбе необходимые для заданий фигуры заранее собирают дети с воспитателем во время нерегламентированной деятельности.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Дополнительный эффект этого игрового процесса – развитие мелкой моторики и пространственного мышления воспитанников, ещё раз проговариваются с детьми такие свойства как цвет, форма, размер. Ребята прощупывают, чем отличаются, например, круг и квадрат: у квадрата есть углы, а у круга нет.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Плоские фигуры дети с воспитателем собирают минут за 7-10.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несколько объёмных фигур может потребоваться минут 15-20.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Гибкий конструктор мы используем по четырем темам: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1 «Логическое отрицание» 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3 «Отрицание по аналогии»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4 «Логическая операция “И”»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6 «Построение лабиринтов»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рассмотрим несколько примеров игр по темам.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тема 3 «Отрицание по аналогии» код 3.1.1 игра «Разложи фигуры».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Вагончики мы заменяем на геометрические фигуры из гибкого конструктора, которые можно использовать, применяя три признака: цвет, форму размер. Сочетание признаков зависит от того хотим ли мы упростить или усложнить игру.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Например: на фото задание "Положи в большой синий квадрат не круглые и не маленькие фигуры, а в маленький зеленый квадрат все не квадратные и не большие фигуры". Варианты могут быть разные.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усложнения игры мы предлагаем фигуры из гибкого конструктора характеризовать одновременно тремя признаками: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"Положи в круг, который НЕ красного цвета и маленького размера все НЕ круглые фигуры НЕ красного и НЕ зеленого цвета, а в треугольник НЕ большого размера, НЕ  желтого цвета все НЕ квадратные фигуры".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4 «Логическая операция “И”» код 4.2.1 игра «Волшебные обручи», код 4.2.2 игра «Два обруча» - мы можем обручи заменить на различные геометрические фигуры - круг квадрат треугольник.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Например: одна команда может выполнять задание с кругами, другая с другими геометрическими фигурами.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6 «Построение лабиринтов» код 6.1.10 игра «Машинка в гараже».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этой игре преимущество конструктора перед счетными палочками заключается в том, что конструкция лабиринта более надежная, поэтому машинка может свободно двигаться, а также сам лабиринт можно сделать быть сложной конфигурации.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конструкции из гибкого конструктора можно использовать в качестве опорных материалов к играм.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Например: в дидактических играх «Дорожки» тема 4 и «Робот в лабиринте» тема 6 из конструктора собраны объемные домики и кубы. Их изготовили дети сами заранее, в рамках нерегламентированной деятельности. Таким образом, выполняя эту работу, дети чувствуют также свое участие в подготовке к занятиям в кружке.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Приобрести такой гибкий конструктор можно через интернет-магазин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Wildberries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Примерная стоимость одного набора на 60 деталей 19 белорусских рублей, на 400 деталей 40 белорусских рублей.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Пластиковую коробку для хранения покупали в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FixPrice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стоимость 6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AC80-8741-419E-ACB9-A63339112DE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29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43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385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82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46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43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74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08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77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20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52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6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36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68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60A3-D90C-41BD-83BB-9E5AB74CE04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03D041-166E-4A90-BF1F-03E8DA776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77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1382"/>
            <a:ext cx="7200800" cy="1131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образованию администрации Первомайского района г.Минска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№215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7406640" cy="18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 находки и практические советы по использованию учебного оборудования и материалов </a:t>
            </a: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программе «Информатика без розетки»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752638"/>
            <a:ext cx="8280920" cy="8763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тьютор проекта: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учитель-дефектолог Исаева Ольга Сергеевна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8640"/>
            <a:ext cx="1152128" cy="1152128"/>
          </a:xfrm>
          <a:prstGeom prst="rect">
            <a:avLst/>
          </a:prstGeom>
        </p:spPr>
      </p:pic>
      <p:pic>
        <p:nvPicPr>
          <p:cNvPr id="6" name="Рисунок 5" descr="Логотип проек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340768"/>
            <a:ext cx="2736304" cy="205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51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166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из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9181FA-1917-1C8F-EE6F-EF233553B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08720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65F23D-1B1A-80D8-8F18-C93CE3FC1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7" t="10853" r="1344"/>
          <a:stretch/>
        </p:blipFill>
        <p:spPr>
          <a:xfrm>
            <a:off x="2915816" y="4005064"/>
            <a:ext cx="3782817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8DB78B-2FC0-FF84-A7B7-74C02D5BC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8" y="498579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19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66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 А5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572BB0-D504-7157-D9EA-1C5AB3F55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3384376" cy="4512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5" t="28259" b="4949"/>
          <a:stretch/>
        </p:blipFill>
        <p:spPr>
          <a:xfrm>
            <a:off x="4211960" y="2060848"/>
            <a:ext cx="467375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55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973" y="162018"/>
            <a:ext cx="58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игрового полотна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11707"/>
            <a:ext cx="384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220" y="3792108"/>
            <a:ext cx="383912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711707"/>
            <a:ext cx="383912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89040"/>
            <a:ext cx="384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8DB78B-2FC0-FF84-A7B7-74C02D5BC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8" y="498579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84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BA0D57-B90D-F5CC-C2D9-27895302C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257" y="128827"/>
            <a:ext cx="5016116" cy="376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Объект 12">
            <a:extLst>
              <a:ext uri="{FF2B5EF4-FFF2-40B4-BE49-F238E27FC236}">
                <a16:creationId xmlns:a16="http://schemas.microsoft.com/office/drawing/2014/main" xmlns="" id="{789BB48A-A9F6-B7C2-F831-5923EC578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1305" y="2991474"/>
            <a:ext cx="4824097" cy="361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37BF14-62A2-F5C5-21C9-074A3789D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937858"/>
            <a:ext cx="1800000" cy="18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3EAD29-326D-E476-4B87-9C1EE40A7871}"/>
              </a:ext>
            </a:extLst>
          </p:cNvPr>
          <p:cNvSpPr txBox="1"/>
          <p:nvPr/>
        </p:nvSpPr>
        <p:spPr>
          <a:xfrm>
            <a:off x="5246373" y="531313"/>
            <a:ext cx="3505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игрового полотна</a:t>
            </a:r>
          </a:p>
          <a:p>
            <a:pPr algn="ctr"/>
            <a:r>
              <a:rPr lang="ru-RU" sz="28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</a:t>
            </a:r>
          </a:p>
        </p:txBody>
      </p:sp>
    </p:spTree>
    <p:extLst>
      <p:ext uri="{BB962C8B-B14F-4D97-AF65-F5344CB8AC3E}">
        <p14:creationId xmlns:p14="http://schemas.microsoft.com/office/powerpoint/2010/main" xmlns="" val="293089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142852"/>
            <a:ext cx="633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«Творческая мастерская»</a:t>
            </a:r>
          </a:p>
        </p:txBody>
      </p:sp>
      <p:pic>
        <p:nvPicPr>
          <p:cNvPr id="5" name="Объект 11">
            <a:extLst>
              <a:ext uri="{FF2B5EF4-FFF2-40B4-BE49-F238E27FC236}">
                <a16:creationId xmlns:a16="http://schemas.microsoft.com/office/drawing/2014/main" xmlns="" id="{EA250C46-9702-9587-F838-9AC487BDA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9" t="11639" r="27509" b="15174"/>
          <a:stretch>
            <a:fillRect/>
          </a:stretch>
        </p:blipFill>
        <p:spPr>
          <a:xfrm>
            <a:off x="2195736" y="1124744"/>
            <a:ext cx="4896544" cy="5496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983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42852"/>
            <a:ext cx="569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«Творческая мастерская»</a:t>
            </a:r>
          </a:p>
        </p:txBody>
      </p:sp>
      <p:pic>
        <p:nvPicPr>
          <p:cNvPr id="3" name="Объект 7">
            <a:extLst>
              <a:ext uri="{FF2B5EF4-FFF2-40B4-BE49-F238E27FC236}">
                <a16:creationId xmlns:a16="http://schemas.microsoft.com/office/drawing/2014/main" xmlns="" id="{62400AC3-79E1-402E-3783-60AE3EB53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5"/>
            <a:ext cx="3857652" cy="514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13">
            <a:extLst>
              <a:ext uri="{FF2B5EF4-FFF2-40B4-BE49-F238E27FC236}">
                <a16:creationId xmlns:a16="http://schemas.microsoft.com/office/drawing/2014/main" xmlns="" id="{325C42E8-5B13-09E8-93FD-6DE54FA8F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073314"/>
            <a:ext cx="3846749" cy="51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983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6">
            <a:extLst>
              <a:ext uri="{FF2B5EF4-FFF2-40B4-BE49-F238E27FC236}">
                <a16:creationId xmlns:a16="http://schemas.microsoft.com/office/drawing/2014/main" xmlns="" id="{DBCA8EAF-C24F-9750-F0C4-07B37837F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5"/>
            <a:ext cx="7920880" cy="5940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E29097-EB5F-AFB5-89D2-D866071005F9}"/>
              </a:ext>
            </a:extLst>
          </p:cNvPr>
          <p:cNvSpPr txBox="1"/>
          <p:nvPr/>
        </p:nvSpPr>
        <p:spPr>
          <a:xfrm>
            <a:off x="357158" y="0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игрового полотна на занятиях </a:t>
            </a:r>
          </a:p>
        </p:txBody>
      </p:sp>
    </p:spTree>
    <p:extLst>
      <p:ext uri="{BB962C8B-B14F-4D97-AF65-F5344CB8AC3E}">
        <p14:creationId xmlns:p14="http://schemas.microsoft.com/office/powerpoint/2010/main" xmlns="" val="198033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88788" y="4725144"/>
            <a:ext cx="6480720" cy="158417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(017) 303 57 01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е-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mail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ddu215@minskedu.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698893-1E7C-4E5D-29F7-BEF6BA0AF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941168"/>
            <a:ext cx="1800000" cy="180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525DCF-8C43-1471-C4F3-C100C54FA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913" y="923660"/>
            <a:ext cx="6306447" cy="35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31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11429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конструктор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2BB09D-C33C-7CDC-CA15-8682DC195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643446"/>
            <a:ext cx="1673424" cy="16734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440346-034B-7505-2915-37115FD6A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25" r="8970" b="12319"/>
          <a:stretch/>
        </p:blipFill>
        <p:spPr>
          <a:xfrm>
            <a:off x="206061" y="134630"/>
            <a:ext cx="4114811" cy="40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D5912E-6111-9C72-8C06-F9FCBC3FB0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068960"/>
            <a:ext cx="45125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412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28" y="9286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конструктор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170869-88C6-4B01-F865-B61786B60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22"/>
          <a:stretch/>
        </p:blipFill>
        <p:spPr>
          <a:xfrm>
            <a:off x="3347864" y="3212976"/>
            <a:ext cx="5579268" cy="349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7942E9-E76E-FC0F-D5B9-6E126492B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1"/>
          <a:stretch/>
        </p:blipFill>
        <p:spPr>
          <a:xfrm>
            <a:off x="385272" y="435489"/>
            <a:ext cx="4092577" cy="3504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2BB09D-C33C-7CDC-CA15-8682DC195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714884"/>
            <a:ext cx="1673424" cy="16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27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487306"/>
            <a:ext cx="4429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«Отрицание по аналогии»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фигуры»</a:t>
            </a:r>
          </a:p>
        </p:txBody>
      </p:sp>
      <p:pic>
        <p:nvPicPr>
          <p:cNvPr id="5" name="Объект 19">
            <a:extLst>
              <a:ext uri="{FF2B5EF4-FFF2-40B4-BE49-F238E27FC236}">
                <a16:creationId xmlns:a16="http://schemas.microsoft.com/office/drawing/2014/main" xmlns="" id="{739B3CD4-6F5C-F6C7-7F7E-9F9989605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2857496"/>
            <a:ext cx="3960439" cy="2970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21">
            <a:extLst>
              <a:ext uri="{FF2B5EF4-FFF2-40B4-BE49-F238E27FC236}">
                <a16:creationId xmlns:a16="http://schemas.microsoft.com/office/drawing/2014/main" xmlns="" id="{D005449C-B389-1CCB-2020-A2EB888D6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3573015"/>
            <a:ext cx="4140000" cy="31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27">
            <a:extLst>
              <a:ext uri="{FF2B5EF4-FFF2-40B4-BE49-F238E27FC236}">
                <a16:creationId xmlns:a16="http://schemas.microsoft.com/office/drawing/2014/main" xmlns="" id="{2247763F-B40B-33FB-3D86-599C8BBDD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332656"/>
            <a:ext cx="4140000" cy="3104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976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35716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 игры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170869-88C6-4B01-F865-B61786B60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22"/>
          <a:stretch/>
        </p:blipFill>
        <p:spPr>
          <a:xfrm>
            <a:off x="1643042" y="1500174"/>
            <a:ext cx="7302520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2BB09D-C33C-7CDC-CA15-8682DC195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2" y="5055607"/>
            <a:ext cx="1673424" cy="1673424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>
            <a:off x="3428992" y="2786058"/>
            <a:ext cx="500066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3428992" y="3429000"/>
            <a:ext cx="571504" cy="285752"/>
          </a:xfrm>
          <a:prstGeom prst="parallelogra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4143372" y="2928934"/>
            <a:ext cx="500066" cy="42862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4714876" y="4500570"/>
            <a:ext cx="500066" cy="347666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86380" y="4143380"/>
            <a:ext cx="285752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29256" y="450057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857752" y="4143380"/>
            <a:ext cx="500066" cy="42862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27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1" y="198293"/>
            <a:ext cx="75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 «Логическая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4.2.1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обручи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4.2.2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обруча»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348449F8-F4E2-DDE1-74EA-58D787EFC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714488"/>
            <a:ext cx="4549547" cy="3412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8E2D5D-A60C-0D84-B6EA-29A1C03C8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5184576"/>
            <a:ext cx="1673424" cy="167342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429256" y="1643050"/>
            <a:ext cx="2802042" cy="280204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500438"/>
            <a:ext cx="2214578" cy="228601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6500826" y="3071810"/>
            <a:ext cx="2643174" cy="2143140"/>
          </a:xfrm>
          <a:prstGeom prst="rt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 descr="chicken-155605_12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5" cy="390525"/>
          </a:xfrm>
          <a:prstGeom prst="rect">
            <a:avLst/>
          </a:prstGeom>
          <a:noFill/>
        </p:spPr>
      </p:pic>
      <p:pic>
        <p:nvPicPr>
          <p:cNvPr id="13314" name="Рисунок 1" descr="sun-1837376_12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90575" cy="790575"/>
          </a:xfrm>
          <a:prstGeom prst="rect">
            <a:avLst/>
          </a:prstGeom>
          <a:noFill/>
        </p:spPr>
      </p:pic>
      <p:pic>
        <p:nvPicPr>
          <p:cNvPr id="13313" name="Рисунок 19" descr="citrus-1299775_12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38175" cy="4381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57950" y="2357430"/>
            <a:ext cx="109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желтый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504" y="4572008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0958" y="4714884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теплый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2264" y="3500438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63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6076" y="711416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лабиринтов»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6.1.10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«Машинка в гараже»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2BB09D-C33C-7CDC-CA15-8682DC195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575" y="4473160"/>
            <a:ext cx="1673424" cy="16734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E0869A-37A3-F16D-53F5-28D0DF581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4" y="711416"/>
            <a:ext cx="4968552" cy="372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59131F-D8A8-19AF-ECCD-6FE0B09EC9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5"/>
          <a:stretch/>
        </p:blipFill>
        <p:spPr>
          <a:xfrm>
            <a:off x="4732730" y="3356992"/>
            <a:ext cx="4171196" cy="324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01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064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«Логическая операция “И”» </a:t>
            </a:r>
          </a:p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4.1.1. игра «Дорожки»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8DB78B-2FC0-FF84-A7B7-74C02D5BC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8" y="4985792"/>
            <a:ext cx="1800000" cy="18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09CB0C-4381-1A5E-BBD0-AA434BF53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1" r="3134"/>
          <a:stretch/>
        </p:blipFill>
        <p:spPr>
          <a:xfrm>
            <a:off x="481779" y="1270862"/>
            <a:ext cx="3985403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6ED1E3-A726-3820-9705-4FF5903DE8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7" t="13169" r="11618"/>
          <a:stretch/>
        </p:blipFill>
        <p:spPr>
          <a:xfrm>
            <a:off x="4988305" y="2708920"/>
            <a:ext cx="4155695" cy="327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860032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«Построение лабиринтов» код 6.1.5 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«Робот в лабиринте»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47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763" t="15134" r="33657" b="16267"/>
          <a:stretch>
            <a:fillRect/>
          </a:stretch>
        </p:blipFill>
        <p:spPr bwMode="auto">
          <a:xfrm>
            <a:off x="1403648" y="980728"/>
            <a:ext cx="683414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354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874</Words>
  <Application>Microsoft Office PowerPoint</Application>
  <PresentationFormat>Экран (4:3)</PresentationFormat>
  <Paragraphs>116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 Управление по образованию администрации Первомайского района г.Минска  Государственное учреждение образования  «Детский сад №215 г. Минска»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«Детский сад №215 г.Минска»</dc:title>
  <dc:creator>Ольга Исаева</dc:creator>
  <cp:lastModifiedBy>Martinkevich</cp:lastModifiedBy>
  <cp:revision>84</cp:revision>
  <dcterms:created xsi:type="dcterms:W3CDTF">2023-03-19T17:25:01Z</dcterms:created>
  <dcterms:modified xsi:type="dcterms:W3CDTF">2023-03-31T07:42:15Z</dcterms:modified>
</cp:coreProperties>
</file>