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70" r:id="rId4"/>
    <p:sldId id="286" r:id="rId5"/>
    <p:sldId id="281" r:id="rId6"/>
    <p:sldId id="282" r:id="rId7"/>
    <p:sldId id="276" r:id="rId8"/>
    <p:sldId id="280" r:id="rId9"/>
    <p:sldId id="284" r:id="rId10"/>
    <p:sldId id="285" r:id="rId11"/>
    <p:sldId id="260" r:id="rId12"/>
  </p:sldIdLst>
  <p:sldSz cx="18288000" cy="10287000"/>
  <p:notesSz cx="6858000" cy="9144000"/>
  <p:embeddedFontLst>
    <p:embeddedFont>
      <p:font typeface="Sensei" charset="-52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F6600"/>
    <a:srgbClr val="777777"/>
    <a:srgbClr val="5F5F5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91" autoAdjust="0"/>
    <p:restoredTop sz="78947" autoAdjust="0"/>
  </p:normalViewPr>
  <p:slideViewPr>
    <p:cSldViewPr>
      <p:cViewPr>
        <p:scale>
          <a:sx n="40" d="100"/>
          <a:sy n="40" d="100"/>
        </p:scale>
        <p:origin x="-126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E5C5E-CAA7-4995-A5C3-AE5D71AB1C03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11D9B-FE49-4A02-9F70-5E1552CA809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Тесная работа с родителями – это одна из особенностей проекта «Информатика без розетки».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Поэтому - вовлечение семей воспитанников в проект является важной задачей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педагога-тьютором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Чем эффективней будет поставлена работа с родителями, тем выше будет результат образовательного процесса.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11D9B-FE49-4A02-9F70-5E1552CA8090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шаг - подведение итогов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Подведение итогов проводили, когда котенок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Алесик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побывал в каждой семье.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собрались с детьми после занятия. Использовали ростовую фигуру котенка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Алесика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который похвалил всех ребят и подарил каждому киндер –сюрприз, потом дети радовались и веселились.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нас победителей не было, все работы были интересные и хорошие.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забудьте, после подведения итогов обязательно выложить в группе телеграмм для родителей видео, в котором котенок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Алесик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похвалит и поблагодарит родителей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11D9B-FE49-4A02-9F70-5E1552CA8090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ВЫВОД: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Данная форма работа вызвала положительный эмоциональный отклик у детей, родителей.  В конце каждого занятия дети с увлечением рассказывали, как они дома выполняли задания, что у них получалось, что вызывало трудности. Особенно больше всего эмоций было у детей, когда они рассказывали и показывали в ролике, как они играли с котенком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Алесиком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кормили, отмечали его день рождение, пели колыбельные. Что говорит о повышении мотивации детей, созданию доброжелательного климата и нашем сплочении с родителями.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Родители отмечали, что благодаря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челленджу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смогли больше времени провести с ребенком, расширить свой кругозор по проекту, научится делать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видео-ролики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Таким образом, в результате организации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челленджа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происходит непосредственное вовлечение семей воспитанников в образовательный процесс, а самое главное - поддерживается атмосфера общности интересов, эмоционального комфорта, сплоченности между родителями, детьми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тьюторами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11D9B-FE49-4A02-9F70-5E1552CA8090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нашем детском саду в этом направлении мы используем следующие формы: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ru-RU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проводим индивидуальные беседы с родителями,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необходимо с детьми позаниматься дополнительно дома, предлагаем им игры и упражнения, разработанные по каждой теме специально для совестной работы родителей и детей дома;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ru-RU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организовываем общие обсуждения,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возникли проблемы связанные  посещаемостью кружка, т.к. много детей болеет, или если планируем какое-нибудь совместное мероприятие в рамках проекта;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ru-RU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работа в </a:t>
            </a:r>
            <a:r>
              <a:rPr lang="ru-RU" sz="1200" b="1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соцсетях</a:t>
            </a:r>
            <a:r>
              <a:rPr lang="ru-RU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ведение группы в </a:t>
            </a:r>
            <a:r>
              <a:rPr lang="ru-RU" sz="1200" b="1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телеграмм-канале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где мы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размещаем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фотоотчеты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фрагменты занятий, знакомим родителей с содержанием занятий, выкладываем рекомендации по той или иной теме, отвечаем на вопросы родителей.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Эти формы работы доказали свою  эффективность.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11D9B-FE49-4A02-9F70-5E1552CA8090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сплотить всех участников образовательного процесса в рамках проекта (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ребенок+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родитель+тьютор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а также повысить мотивацию детей к изучению содержания программы мы решили подойти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нестандартно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использовали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новую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сотрудничества с родителями -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челлендж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который провели под девизом «Мы не развлекаемся, а развиваемся!»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11D9B-FE49-4A02-9F70-5E1552CA8090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каждой семьи были подготовлены игры-задания разного уровня сложности. Каждый воспитанник получал игрушку и свою игру. Через каждые 2 дня ребенок приносил игрушку обратно в группу и в течение 2-3 дней от родителей на мой номер телефона приходил готовый видеоролик. Далее, все ролики мы размещали в нашем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телеграмм-канале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«Информатика без розетки 571» и просматривали отдельно вместе с детьми.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Всего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челлендже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приняли участие 24 семьи, по времени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челленж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длился 2 месяца.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11D9B-FE49-4A02-9F70-5E1552CA8090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шаг – выбор темы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Тема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челленжа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может быть разной, в зависимости какие вы преследуете цели. В нашем случае мы хотели, чтобы котенок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Алесик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стал не только другом каждого ребенка, но и другом каждой семьи, чьи дети посещают кружок «Информатика без розетки». Ведь мы с вами помним, что родители – это основные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мотиваторы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ребенка.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Поэтому решили, что наш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челленж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будет игровой направленности, и назвали его: «Кот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Алесик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гостях у ребят».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11D9B-FE49-4A02-9F70-5E1552CA8090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шаг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Следует продумать игровые задания для каждой семьи, используя дифференцированный подход.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Например,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выбрали содержания заданий по т.т. 7,8 программы, т.к. посчитали, что для детей это сложные для понимания темы и интересные для совместного выполнения с родителями.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Дети, которые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частоболеющие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получали более простые задания. Воспитанники, которые не пропускали занятия и показывали высокий уровень усвоения программы, получали задания высокого уровня сложности.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11D9B-FE49-4A02-9F70-5E1552CA8090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шаг - информирование родителей и детей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Во-первых, сначала необходимо проинформировать детей, т.е. объяснить им в игровой форме, зачем им необходимо взять домой котенка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Алесика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Например, мы сказали детям, что котенок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Алесик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заскучал и хотел бы поиграть с ними дома, а также котенок хотел бы научить информатике и их родителей.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Далее необходимо проинформировать родителей, рассказать им с какой целью проводится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челленж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пояснить все правила и условия проведения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челленжа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Например, мы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нашей группе в ТГ разместили для родителей объявление о правилах проведения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челленжа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именно: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«Предлагаем Вам стать командой проекта «Информатика без розетки» и принять участие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челлендже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«Кот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Алесик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гостях у ребят»!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2 дня Ваш ребенок забирает нашего главного героя – котенка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Алесика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домой и Вы получаете 2 задания, которые должны выполнить дома с ребенком. Снимите, пожалуйста, небольшие ролики о том, как Вы вместе с ребенком играет и выполняет предложенные игры и упражнения. Готовые видео присылайте на номер ХХХ –ХХ –ХХ.»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Такое же приглашение мы разместили и на информационном стенде.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Таким образом, каждый воспитанник получал игрушку и свою игру-задание.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11D9B-FE49-4A02-9F70-5E1552CA8090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шаг - подготовка и сбор видеоролика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этом этапе важно четко определить срок для снятия видеоролика дома для каждой семьи. Оптимальное время - 2 дня на работу с котенком дома, и 2-3 дня на подготовку ролика, т.е. после того, когда ребенок поиграл с котенком 2 дня дома, он возвращает его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тьютору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родители в течение последующих 2-3 дней готовят видеоролик и высылают его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тьютора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 удобному для них каналу (почта,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вайбер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телеграм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Конечно же, удобней будет, если вы определите одну точку сбора видео. Это облегчит вам работу при последующей демонстрации роликов детям.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11D9B-FE49-4A02-9F70-5E1552CA8090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шаг - публикация и просмотр видеороликов с родителями и с детьми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родителей -  это Телеграмм группа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детей – проектор.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у вас нет проблем с интернетом в саду, то рекомендуем на ноутбуке загрузить телеграмм или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вайбер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смотря, где вы будете собирать видео. Если с интернетом проблемы, то видео загружаете на ноутбук через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флеш-карту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затем демонстрируете детям.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присланные ролики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выкладывала параллельно в нашу группу телеграмм для родителей, а с детьми мы просматривали после занятий.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11D9B-FE49-4A02-9F70-5E1552CA8090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3.svg"/><Relationship Id="rId1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svg"/><Relationship Id="rId10" Type="http://schemas.openxmlformats.org/officeDocument/2006/relationships/image" Target="../media/image23.jpeg"/><Relationship Id="rId4" Type="http://schemas.openxmlformats.org/officeDocument/2006/relationships/image" Target="../media/image2.pn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5.jpe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3.svg"/><Relationship Id="rId1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3.svg"/><Relationship Id="rId10" Type="http://schemas.openxmlformats.org/officeDocument/2006/relationships/image" Target="../media/image12.jpeg"/><Relationship Id="rId4" Type="http://schemas.openxmlformats.org/officeDocument/2006/relationships/image" Target="../media/image2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jpeg"/><Relationship Id="rId3" Type="http://schemas.openxmlformats.org/officeDocument/2006/relationships/image" Target="../media/image1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3.sv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2.png"/><Relationship Id="rId9" Type="http://schemas.openxmlformats.org/officeDocument/2006/relationships/image" Target="../media/image3.sv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.svg"/><Relationship Id="rId10" Type="http://schemas.openxmlformats.org/officeDocument/2006/relationships/image" Target="../media/image16.jpeg"/><Relationship Id="rId4" Type="http://schemas.openxmlformats.org/officeDocument/2006/relationships/image" Target="../media/image2.pn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t="5926" b="5926"/>
          <a:stretch>
            <a:fillRect/>
          </a:stretch>
        </p:blipFill>
        <p:spPr>
          <a:xfrm>
            <a:off x="-285816" y="0"/>
            <a:ext cx="18573816" cy="102870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97532">
            <a:off x="15608772" y="2111705"/>
            <a:ext cx="1967279" cy="173835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347391">
            <a:off x="15751890" y="5106648"/>
            <a:ext cx="1237697" cy="1554186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7786678" y="8286772"/>
            <a:ext cx="7686015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88"/>
              </a:lnSpc>
            </a:pPr>
            <a:r>
              <a:rPr lang="en-US" sz="3063" dirty="0">
                <a:solidFill>
                  <a:srgbClr val="1A1A40"/>
                </a:solidFill>
                <a:latin typeface="Sensei"/>
              </a:rPr>
              <a:t> </a:t>
            </a:r>
            <a:r>
              <a:rPr lang="en-US" sz="2800" dirty="0">
                <a:solidFill>
                  <a:srgbClr val="1A1A40"/>
                </a:solidFill>
                <a:latin typeface="Sensei"/>
              </a:rPr>
              <a:t>ГОСУДАРСТВЕННО</a:t>
            </a:r>
            <a:r>
              <a:rPr lang="ru-RU" sz="2800" dirty="0">
                <a:solidFill>
                  <a:srgbClr val="1A1A40"/>
                </a:solidFill>
                <a:latin typeface="Sensei"/>
              </a:rPr>
              <a:t>Е</a:t>
            </a:r>
            <a:r>
              <a:rPr lang="en-US" sz="2800" dirty="0">
                <a:solidFill>
                  <a:srgbClr val="1A1A40"/>
                </a:solidFill>
                <a:latin typeface="Sensei"/>
              </a:rPr>
              <a:t> УЧРЕЖДЕНИ</a:t>
            </a:r>
            <a:r>
              <a:rPr lang="ru-RU" sz="2800" dirty="0">
                <a:solidFill>
                  <a:srgbClr val="1A1A40"/>
                </a:solidFill>
                <a:latin typeface="Sensei"/>
              </a:rPr>
              <a:t>Е</a:t>
            </a:r>
            <a:r>
              <a:rPr lang="en-US" sz="2800" dirty="0">
                <a:solidFill>
                  <a:srgbClr val="1A1A40"/>
                </a:solidFill>
                <a:latin typeface="Sensei"/>
              </a:rPr>
              <a:t> ОБРАЗОВАНИЯ </a:t>
            </a:r>
          </a:p>
          <a:p>
            <a:pPr algn="ctr">
              <a:lnSpc>
                <a:spcPts val="4288"/>
              </a:lnSpc>
            </a:pPr>
            <a:r>
              <a:rPr lang="en-US" sz="2800" dirty="0">
                <a:solidFill>
                  <a:srgbClr val="1A1A40"/>
                </a:solidFill>
                <a:latin typeface="Sensei"/>
              </a:rPr>
              <a:t>«</a:t>
            </a:r>
            <a:r>
              <a:rPr lang="ru-RU" sz="2000" dirty="0">
                <a:solidFill>
                  <a:srgbClr val="1A1A40"/>
                </a:solidFill>
                <a:latin typeface="Sensei"/>
              </a:rPr>
              <a:t>ДЕТСКИЙ</a:t>
            </a:r>
            <a:r>
              <a:rPr lang="ru-RU" sz="2800" dirty="0">
                <a:solidFill>
                  <a:srgbClr val="1A1A40"/>
                </a:solidFill>
                <a:latin typeface="Sensei"/>
              </a:rPr>
              <a:t> САД </a:t>
            </a:r>
            <a:r>
              <a:rPr lang="en-US" sz="2800" dirty="0">
                <a:solidFill>
                  <a:srgbClr val="1A1A40"/>
                </a:solidFill>
                <a:latin typeface="Sensei"/>
              </a:rPr>
              <a:t>№ </a:t>
            </a:r>
            <a:r>
              <a:rPr lang="ru-RU" sz="2800" dirty="0">
                <a:solidFill>
                  <a:srgbClr val="1A1A40"/>
                </a:solidFill>
                <a:latin typeface="Sensei"/>
              </a:rPr>
              <a:t>571</a:t>
            </a:r>
            <a:r>
              <a:rPr lang="en-US" sz="2800" dirty="0">
                <a:solidFill>
                  <a:srgbClr val="1A1A40"/>
                </a:solidFill>
                <a:latin typeface="Sensei"/>
              </a:rPr>
              <a:t> г. </a:t>
            </a:r>
            <a:r>
              <a:rPr lang="en-US" sz="2800" dirty="0" err="1">
                <a:solidFill>
                  <a:srgbClr val="1A1A40"/>
                </a:solidFill>
                <a:latin typeface="Sensei"/>
              </a:rPr>
              <a:t>Минска</a:t>
            </a:r>
            <a:r>
              <a:rPr lang="en-US" sz="2800" dirty="0">
                <a:solidFill>
                  <a:srgbClr val="1A1A40"/>
                </a:solidFill>
                <a:latin typeface="Sensei"/>
              </a:rPr>
              <a:t>»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0" y="642906"/>
            <a:ext cx="14716164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5400" dirty="0">
                <a:solidFill>
                  <a:srgbClr val="990033"/>
                </a:solidFill>
                <a:latin typeface="Sensei"/>
              </a:rPr>
              <a:t>Нестандартные подходы по организации совместной работы </a:t>
            </a:r>
            <a:r>
              <a:rPr lang="ru-RU" sz="5400" dirty="0" smtClean="0">
                <a:solidFill>
                  <a:srgbClr val="990033"/>
                </a:solidFill>
                <a:latin typeface="Sensei"/>
              </a:rPr>
              <a:t>с родителями </a:t>
            </a:r>
            <a:r>
              <a:rPr lang="ru-RU" sz="5400" dirty="0">
                <a:solidFill>
                  <a:srgbClr val="990033"/>
                </a:solidFill>
                <a:latin typeface="Sensei"/>
              </a:rPr>
              <a:t>в рамках проекта «Информатика без розетки»</a:t>
            </a:r>
            <a:r>
              <a:rPr lang="en-US" sz="5400" dirty="0">
                <a:solidFill>
                  <a:srgbClr val="990033"/>
                </a:solidFill>
                <a:latin typeface="Sensei"/>
              </a:rPr>
              <a:t> 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261257">
            <a:off x="-190705" y="5366183"/>
            <a:ext cx="1552126" cy="167386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8018790">
            <a:off x="15165126" y="7638612"/>
            <a:ext cx="3123832" cy="133472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C936FE0-0448-4B41-B912-54BF94DE1E03}"/>
              </a:ext>
            </a:extLst>
          </p:cNvPr>
          <p:cNvSpPr/>
          <p:nvPr/>
        </p:nvSpPr>
        <p:spPr>
          <a:xfrm>
            <a:off x="9644066" y="4143368"/>
            <a:ext cx="6667552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5110"/>
              </a:lnSpc>
            </a:pPr>
            <a:r>
              <a:rPr lang="ru-RU" sz="3200" dirty="0">
                <a:solidFill>
                  <a:srgbClr val="8D8D72"/>
                </a:solidFill>
                <a:latin typeface="Sensei"/>
              </a:rPr>
              <a:t>Любая работа эффективна тогда, </a:t>
            </a:r>
          </a:p>
          <a:p>
            <a:pPr lvl="0" algn="ctr">
              <a:lnSpc>
                <a:spcPts val="5110"/>
              </a:lnSpc>
            </a:pPr>
            <a:r>
              <a:rPr lang="ru-RU" sz="3200" dirty="0">
                <a:solidFill>
                  <a:srgbClr val="8D8D72"/>
                </a:solidFill>
                <a:latin typeface="Sensei"/>
              </a:rPr>
              <a:t>когда она правильно организована…</a:t>
            </a:r>
            <a:endParaRPr lang="ru-RU" sz="3200" dirty="0"/>
          </a:p>
        </p:txBody>
      </p:sp>
      <p:pic>
        <p:nvPicPr>
          <p:cNvPr id="1026" name="Picture 2" descr="M:\000_ТЕКУЩИЕ ЗАДАНИЯ_2023\01_Проект Информатика без розетки_2022-2023\04_Мероприятия\2022-03-31_Минск 571\Минск 571\4\DSC_3758.JPG"/>
          <p:cNvPicPr>
            <a:picLocks noChangeAspect="1" noChangeArrowheads="1"/>
          </p:cNvPicPr>
          <p:nvPr/>
        </p:nvPicPr>
        <p:blipFill>
          <a:blip r:embed="rId12" cstate="print"/>
          <a:srcRect l="18913" r="28316"/>
          <a:stretch>
            <a:fillRect/>
          </a:stretch>
        </p:blipFill>
        <p:spPr bwMode="auto">
          <a:xfrm rot="16200000">
            <a:off x="2032956" y="3396231"/>
            <a:ext cx="3000396" cy="3780289"/>
          </a:xfrm>
          <a:prstGeom prst="rect">
            <a:avLst/>
          </a:prstGeom>
          <a:noFill/>
        </p:spPr>
      </p:pic>
      <p:pic>
        <p:nvPicPr>
          <p:cNvPr id="1027" name="Picture 3" descr="M:\103_Фотоальбом\Информатика без розетки 2022-2023\00_Кот Алесик\Алесик в садиках\Минск_571\2.jpg"/>
          <p:cNvPicPr>
            <a:picLocks noChangeAspect="1" noChangeArrowheads="1"/>
          </p:cNvPicPr>
          <p:nvPr/>
        </p:nvPicPr>
        <p:blipFill>
          <a:blip r:embed="rId13" cstate="print"/>
          <a:srcRect t="16955" b="13527"/>
          <a:stretch>
            <a:fillRect/>
          </a:stretch>
        </p:blipFill>
        <p:spPr bwMode="auto">
          <a:xfrm>
            <a:off x="5572100" y="3786178"/>
            <a:ext cx="3299835" cy="2928958"/>
          </a:xfrm>
          <a:prstGeom prst="rect">
            <a:avLst/>
          </a:prstGeom>
          <a:noFill/>
        </p:spPr>
      </p:pic>
      <p:pic>
        <p:nvPicPr>
          <p:cNvPr id="1028" name="Picture 4" descr="M:\103_Фотоальбом\Информатика без розетки 2022-2023\00_Кот Алесик\Алесик в садиках\Минск_571\05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00332" y="7000888"/>
            <a:ext cx="4190369" cy="2786082"/>
          </a:xfrm>
          <a:prstGeom prst="rect">
            <a:avLst/>
          </a:prstGeom>
          <a:noFill/>
        </p:spPr>
      </p:pic>
      <p:pic>
        <p:nvPicPr>
          <p:cNvPr id="27" name="Рисунок 26" descr="Логотип с контуром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5644857" y="428592"/>
            <a:ext cx="2469243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t="5926" b="592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97532">
            <a:off x="292765" y="863811"/>
            <a:ext cx="1967279" cy="1738359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11237735" y="1837281"/>
            <a:ext cx="6149642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10"/>
              </a:lnSpc>
            </a:pPr>
            <a:endParaRPr lang="en-US" sz="4400" dirty="0">
              <a:solidFill>
                <a:srgbClr val="8D8D72"/>
              </a:solidFill>
              <a:latin typeface="Sensei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3032563">
            <a:off x="14613324" y="8457887"/>
            <a:ext cx="2577696" cy="11185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129800" y="158646"/>
            <a:ext cx="2361961" cy="208711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BADCD8B-0B91-46EF-887F-31035FE34703}"/>
              </a:ext>
            </a:extLst>
          </p:cNvPr>
          <p:cNvSpPr/>
          <p:nvPr/>
        </p:nvSpPr>
        <p:spPr>
          <a:xfrm>
            <a:off x="2000200" y="2857484"/>
            <a:ext cx="115729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70C0"/>
                </a:solidFill>
                <a:latin typeface="Sensei" charset="-52"/>
                <a:cs typeface="Times New Roman" pitchFamily="18" charset="0"/>
              </a:rPr>
              <a:t>Подведение итогов</a:t>
            </a:r>
            <a:endParaRPr lang="ru-RU" sz="8000" b="1" dirty="0">
              <a:solidFill>
                <a:srgbClr val="990033"/>
              </a:solidFill>
              <a:latin typeface="Sensei" charset="-52"/>
              <a:cs typeface="Times New Roman" pitchFamily="18" charset="0"/>
            </a:endParaRPr>
          </a:p>
        </p:txBody>
      </p:sp>
      <p:pic>
        <p:nvPicPr>
          <p:cNvPr id="21" name="Рисунок 20" descr="Логотип с контуром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001915" y="357154"/>
            <a:ext cx="2659185" cy="200026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56819377-2BBD-4AD2-8E4E-4E704D32E5A2}"/>
              </a:ext>
            </a:extLst>
          </p:cNvPr>
          <p:cNvSpPr/>
          <p:nvPr/>
        </p:nvSpPr>
        <p:spPr>
          <a:xfrm>
            <a:off x="3571836" y="571468"/>
            <a:ext cx="755263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ШАГ</a:t>
            </a:r>
            <a:endParaRPr lang="ru-RU" sz="138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M:\000_ТЕКУЩИЕ ЗАДАНИЯ_2023\01_Проект Информатика без розетки_2022-2023\04_Мероприятия\2022-03-31_Минск 571\Минск 571\4\DSC_3750.JPG"/>
          <p:cNvPicPr>
            <a:picLocks noChangeAspect="1" noChangeArrowheads="1"/>
          </p:cNvPicPr>
          <p:nvPr/>
        </p:nvPicPr>
        <p:blipFill>
          <a:blip r:embed="rId9" cstate="print"/>
          <a:srcRect l="9479" t="7813"/>
          <a:stretch>
            <a:fillRect/>
          </a:stretch>
        </p:blipFill>
        <p:spPr bwMode="auto">
          <a:xfrm>
            <a:off x="1526606" y="4857748"/>
            <a:ext cx="6117196" cy="4142082"/>
          </a:xfrm>
          <a:prstGeom prst="rect">
            <a:avLst/>
          </a:prstGeom>
          <a:noFill/>
        </p:spPr>
      </p:pic>
      <p:pic>
        <p:nvPicPr>
          <p:cNvPr id="2051" name="Picture 3" descr="M:\000_ТЕКУЩИЕ ЗАДАНИЯ_2023\01_Проект Информатика без розетки_2022-2023\04_Мероприятия\2022-03-31_Минск 571\Минск 571\4\DSC_375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68969" y="4929186"/>
            <a:ext cx="6124387" cy="407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7834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t="5926" b="592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97532">
            <a:off x="10681095" y="7859101"/>
            <a:ext cx="1967279" cy="173835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347391">
            <a:off x="535596" y="7035474"/>
            <a:ext cx="1237697" cy="1554186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2172365" y="55319"/>
            <a:ext cx="13943270" cy="511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8"/>
              </a:lnSpc>
            </a:pPr>
            <a:r>
              <a:rPr lang="en-US" sz="3063" dirty="0">
                <a:solidFill>
                  <a:srgbClr val="1A1A40"/>
                </a:solidFill>
                <a:latin typeface="Sensei"/>
              </a:rPr>
              <a:t>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237735" y="1837281"/>
            <a:ext cx="6149642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10"/>
              </a:lnSpc>
            </a:pPr>
            <a:endParaRPr lang="en-US" sz="4400" dirty="0">
              <a:solidFill>
                <a:srgbClr val="8D8D72"/>
              </a:solidFill>
              <a:latin typeface="Sensei"/>
            </a:endParaR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261257">
            <a:off x="605694" y="4080299"/>
            <a:ext cx="1552126" cy="167386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8018790">
            <a:off x="15165125" y="7567174"/>
            <a:ext cx="3123832" cy="133472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05440" y="3170036"/>
            <a:ext cx="2361961" cy="208711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A2A5BB66-9453-4648-A37F-71F8B9566AB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450"/>
          <a:stretch>
            <a:fillRect/>
          </a:stretch>
        </p:blipFill>
        <p:spPr>
          <a:xfrm rot="16200000">
            <a:off x="10599253" y="1973733"/>
            <a:ext cx="3945459" cy="3426940"/>
          </a:xfrm>
          <a:prstGeom prst="rect">
            <a:avLst/>
          </a:prstGeom>
        </p:spPr>
      </p:pic>
      <p:pic>
        <p:nvPicPr>
          <p:cNvPr id="34" name="Picture 2" descr="M:\000_ТЕКУЩИЕ ЗАДАНИЯ_2023\01_Проект Информатика без розетки_2022-2023\04_Мероприятия\2022-03-31_Минск 571\Минск 571\4\DSC_4319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715504" y="6215070"/>
            <a:ext cx="4297815" cy="2857520"/>
          </a:xfrm>
          <a:prstGeom prst="rect">
            <a:avLst/>
          </a:prstGeom>
          <a:noFill/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2D400002-AEA4-4402-BC07-D42EB6277E89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21296752">
            <a:off x="7883139" y="1660848"/>
            <a:ext cx="2198659" cy="3908727"/>
          </a:xfrm>
          <a:prstGeom prst="rect">
            <a:avLst/>
          </a:prstGeom>
        </p:spPr>
      </p:pic>
      <p:pic>
        <p:nvPicPr>
          <p:cNvPr id="36" name="Рисунок 35" descr="Логотип с контуром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5001915" y="357154"/>
            <a:ext cx="2659185" cy="200026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56819377-2BBD-4AD2-8E4E-4E704D32E5A2}"/>
              </a:ext>
            </a:extLst>
          </p:cNvPr>
          <p:cNvSpPr/>
          <p:nvPr/>
        </p:nvSpPr>
        <p:spPr>
          <a:xfrm>
            <a:off x="500002" y="1214410"/>
            <a:ext cx="755263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ВЫВОД:</a:t>
            </a:r>
            <a:endParaRPr lang="ru-RU" sz="138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M:\103_Фотоальбом\Информатика без розетки 2022-2023\00_Кот Алесик\Алесик в садиках\Минск_571\DSC_2597.JPG"/>
          <p:cNvPicPr>
            <a:picLocks noChangeAspect="1" noChangeArrowheads="1"/>
          </p:cNvPicPr>
          <p:nvPr/>
        </p:nvPicPr>
        <p:blipFill>
          <a:blip r:embed="rId16" cstate="print"/>
          <a:srcRect r="24495"/>
          <a:stretch>
            <a:fillRect/>
          </a:stretch>
        </p:blipFill>
        <p:spPr bwMode="auto">
          <a:xfrm rot="16200000">
            <a:off x="2710272" y="4361990"/>
            <a:ext cx="4857784" cy="4277664"/>
          </a:xfrm>
          <a:prstGeom prst="rect">
            <a:avLst/>
          </a:prstGeom>
          <a:noFill/>
        </p:spPr>
      </p:pic>
      <p:pic>
        <p:nvPicPr>
          <p:cNvPr id="16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347391">
            <a:off x="15894766" y="4463706"/>
            <a:ext cx="1237697" cy="1554186"/>
          </a:xfrm>
          <a:prstGeom prst="rect">
            <a:avLst/>
          </a:prstGeom>
        </p:spPr>
      </p:pic>
      <p:pic>
        <p:nvPicPr>
          <p:cNvPr id="17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347391">
            <a:off x="7965149" y="6606846"/>
            <a:ext cx="1237697" cy="15541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0533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t="5926" b="5926"/>
          <a:stretch>
            <a:fillRect/>
          </a:stretch>
        </p:blipFill>
        <p:spPr>
          <a:xfrm>
            <a:off x="19280" y="0"/>
            <a:ext cx="18288000" cy="1044564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97532">
            <a:off x="1578583" y="6721726"/>
            <a:ext cx="1967279" cy="1738359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2172365" y="55319"/>
            <a:ext cx="13943270" cy="511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8"/>
              </a:lnSpc>
            </a:pPr>
            <a:r>
              <a:rPr lang="en-US" sz="3063" dirty="0">
                <a:solidFill>
                  <a:srgbClr val="1A1A40"/>
                </a:solidFill>
                <a:latin typeface="Sensei"/>
              </a:rPr>
              <a:t>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237735" y="1837281"/>
            <a:ext cx="6149642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10"/>
              </a:lnSpc>
            </a:pPr>
            <a:endParaRPr lang="en-US" sz="4400" dirty="0">
              <a:solidFill>
                <a:srgbClr val="8D8D72"/>
              </a:solidFill>
              <a:latin typeface="Sensei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3109925">
            <a:off x="14276815" y="5876630"/>
            <a:ext cx="2498751" cy="106764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430412" y="0"/>
            <a:ext cx="2361961" cy="2087115"/>
          </a:xfrm>
          <a:prstGeom prst="rect">
            <a:avLst/>
          </a:prstGeom>
        </p:spPr>
      </p:pic>
      <p:sp>
        <p:nvSpPr>
          <p:cNvPr id="30" name="Содержимое 3">
            <a:extLst>
              <a:ext uri="{FF2B5EF4-FFF2-40B4-BE49-F238E27FC236}">
                <a16:creationId xmlns="" xmlns:a16="http://schemas.microsoft.com/office/drawing/2014/main" id="{9C4F7BD5-779E-49D5-B92F-5A7B231E9D51}"/>
              </a:ext>
            </a:extLst>
          </p:cNvPr>
          <p:cNvSpPr txBox="1">
            <a:spLocks/>
          </p:cNvSpPr>
          <p:nvPr/>
        </p:nvSpPr>
        <p:spPr>
          <a:xfrm>
            <a:off x="3276600" y="6539952"/>
            <a:ext cx="10955522" cy="38804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FE19345-0357-4767-A012-5FA75D18C2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0970">
            <a:off x="1634519" y="1065835"/>
            <a:ext cx="5907021" cy="3927541"/>
          </a:xfrm>
          <a:prstGeom prst="rect">
            <a:avLst/>
          </a:prstGeom>
        </p:spPr>
      </p:pic>
      <p:sp>
        <p:nvSpPr>
          <p:cNvPr id="13" name="Freeform 11">
            <a:extLst>
              <a:ext uri="{FF2B5EF4-FFF2-40B4-BE49-F238E27FC236}">
                <a16:creationId xmlns="" xmlns:a16="http://schemas.microsoft.com/office/drawing/2014/main" id="{6A4A2791-E8BE-4B8F-9B39-8D81F0724ED6}"/>
              </a:ext>
            </a:extLst>
          </p:cNvPr>
          <p:cNvSpPr/>
          <p:nvPr/>
        </p:nvSpPr>
        <p:spPr>
          <a:xfrm rot="21395368">
            <a:off x="1543480" y="960259"/>
            <a:ext cx="5985960" cy="4037128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6350000" y="6350000"/>
                </a:moveTo>
                <a:lnTo>
                  <a:pt x="0" y="6350000"/>
                </a:lnTo>
                <a:lnTo>
                  <a:pt x="0" y="0"/>
                </a:lnTo>
                <a:lnTo>
                  <a:pt x="6350000" y="0"/>
                </a:lnTo>
                <a:lnTo>
                  <a:pt x="6350000" y="6350000"/>
                </a:lnTo>
                <a:close/>
                <a:moveTo>
                  <a:pt x="248920" y="6101080"/>
                </a:moveTo>
                <a:lnTo>
                  <a:pt x="6099810" y="6101080"/>
                </a:lnTo>
                <a:lnTo>
                  <a:pt x="6099810" y="248920"/>
                </a:lnTo>
                <a:lnTo>
                  <a:pt x="248920" y="248920"/>
                </a:lnTo>
                <a:lnTo>
                  <a:pt x="248920" y="6101080"/>
                </a:lnTo>
                <a:close/>
              </a:path>
            </a:pathLst>
          </a:custGeom>
          <a:solidFill>
            <a:srgbClr val="FFFFFF"/>
          </a:solidFill>
        </p:spPr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DF5B24D-1059-456B-A2A9-F55B4DAA79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696">
            <a:off x="4946564" y="5350957"/>
            <a:ext cx="5738435" cy="3826301"/>
          </a:xfrm>
          <a:prstGeom prst="rect">
            <a:avLst/>
          </a:prstGeom>
        </p:spPr>
      </p:pic>
      <p:sp>
        <p:nvSpPr>
          <p:cNvPr id="16" name="Freeform 11">
            <a:extLst>
              <a:ext uri="{FF2B5EF4-FFF2-40B4-BE49-F238E27FC236}">
                <a16:creationId xmlns="" xmlns:a16="http://schemas.microsoft.com/office/drawing/2014/main" id="{3BD93F8A-280C-4EDB-A5CF-B55C3C8F1B27}"/>
              </a:ext>
            </a:extLst>
          </p:cNvPr>
          <p:cNvSpPr/>
          <p:nvPr/>
        </p:nvSpPr>
        <p:spPr>
          <a:xfrm rot="176402">
            <a:off x="4818048" y="5222794"/>
            <a:ext cx="5984778" cy="4177849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6350000" y="6350000"/>
                </a:moveTo>
                <a:lnTo>
                  <a:pt x="0" y="6350000"/>
                </a:lnTo>
                <a:lnTo>
                  <a:pt x="0" y="0"/>
                </a:lnTo>
                <a:lnTo>
                  <a:pt x="6350000" y="0"/>
                </a:lnTo>
                <a:lnTo>
                  <a:pt x="6350000" y="6350000"/>
                </a:lnTo>
                <a:close/>
                <a:moveTo>
                  <a:pt x="248920" y="6101080"/>
                </a:moveTo>
                <a:lnTo>
                  <a:pt x="6099810" y="6101080"/>
                </a:lnTo>
                <a:lnTo>
                  <a:pt x="6099810" y="248920"/>
                </a:lnTo>
                <a:lnTo>
                  <a:pt x="248920" y="248920"/>
                </a:lnTo>
                <a:lnTo>
                  <a:pt x="248920" y="6101080"/>
                </a:lnTo>
                <a:close/>
              </a:path>
            </a:pathLst>
          </a:custGeom>
          <a:solidFill>
            <a:srgbClr val="FFFFFF"/>
          </a:solidFill>
        </p:spPr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C219CA9-697C-4D79-919B-78D4D851CBA5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514070">
            <a:off x="10776200" y="1125272"/>
            <a:ext cx="2932339" cy="3909785"/>
          </a:xfrm>
          <a:prstGeom prst="rect">
            <a:avLst/>
          </a:prstGeom>
        </p:spPr>
      </p:pic>
      <p:sp>
        <p:nvSpPr>
          <p:cNvPr id="17" name="Freeform 11">
            <a:extLst>
              <a:ext uri="{FF2B5EF4-FFF2-40B4-BE49-F238E27FC236}">
                <a16:creationId xmlns="" xmlns:a16="http://schemas.microsoft.com/office/drawing/2014/main" id="{E33ED74D-BD6A-4A6A-A41D-3D4D70CD7C77}"/>
              </a:ext>
            </a:extLst>
          </p:cNvPr>
          <p:cNvSpPr/>
          <p:nvPr/>
        </p:nvSpPr>
        <p:spPr>
          <a:xfrm rot="552804">
            <a:off x="10673302" y="938660"/>
            <a:ext cx="3139271" cy="4185894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6350000" y="6350000"/>
                </a:moveTo>
                <a:lnTo>
                  <a:pt x="0" y="6350000"/>
                </a:lnTo>
                <a:lnTo>
                  <a:pt x="0" y="0"/>
                </a:lnTo>
                <a:lnTo>
                  <a:pt x="6350000" y="0"/>
                </a:lnTo>
                <a:lnTo>
                  <a:pt x="6350000" y="6350000"/>
                </a:lnTo>
                <a:close/>
                <a:moveTo>
                  <a:pt x="248920" y="6101080"/>
                </a:moveTo>
                <a:lnTo>
                  <a:pt x="6099810" y="6101080"/>
                </a:lnTo>
                <a:lnTo>
                  <a:pt x="6099810" y="248920"/>
                </a:lnTo>
                <a:lnTo>
                  <a:pt x="248920" y="248920"/>
                </a:lnTo>
                <a:lnTo>
                  <a:pt x="248920" y="6101080"/>
                </a:lnTo>
                <a:close/>
              </a:path>
            </a:pathLst>
          </a:custGeom>
          <a:solidFill>
            <a:srgbClr val="FFFFFF"/>
          </a:solidFill>
        </p:spPr>
      </p:sp>
      <p:pic>
        <p:nvPicPr>
          <p:cNvPr id="21" name="Рисунок 20" descr="Логотип с контуром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644857" y="428592"/>
            <a:ext cx="2469243" cy="1857388"/>
          </a:xfrm>
          <a:prstGeom prst="rect">
            <a:avLst/>
          </a:prstGeom>
        </p:spPr>
      </p:pic>
      <p:pic>
        <p:nvPicPr>
          <p:cNvPr id="22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97532">
            <a:off x="12222845" y="6293097"/>
            <a:ext cx="1967279" cy="1738359"/>
          </a:xfrm>
          <a:prstGeom prst="rect">
            <a:avLst/>
          </a:prstGeom>
        </p:spPr>
      </p:pic>
      <p:pic>
        <p:nvPicPr>
          <p:cNvPr id="25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97532">
            <a:off x="14508861" y="8113425"/>
            <a:ext cx="1967279" cy="17383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766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t="5926" b="592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97532">
            <a:off x="330758" y="7972186"/>
            <a:ext cx="1967279" cy="1738359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11237735" y="1837281"/>
            <a:ext cx="6149642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10"/>
              </a:lnSpc>
            </a:pPr>
            <a:endParaRPr lang="en-US" sz="4400" dirty="0">
              <a:solidFill>
                <a:srgbClr val="8D8D72"/>
              </a:solidFill>
              <a:latin typeface="Sensei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927723">
            <a:off x="13276256" y="7397096"/>
            <a:ext cx="3123832" cy="133472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129800" y="158646"/>
            <a:ext cx="2361961" cy="2087115"/>
          </a:xfrm>
          <a:prstGeom prst="rect">
            <a:avLst/>
          </a:prstGeom>
        </p:spPr>
      </p:pic>
      <p:sp>
        <p:nvSpPr>
          <p:cNvPr id="30" name="Содержимое 3">
            <a:extLst>
              <a:ext uri="{FF2B5EF4-FFF2-40B4-BE49-F238E27FC236}">
                <a16:creationId xmlns="" xmlns:a16="http://schemas.microsoft.com/office/drawing/2014/main" id="{9C4F7BD5-779E-49D5-B92F-5A7B231E9D51}"/>
              </a:ext>
            </a:extLst>
          </p:cNvPr>
          <p:cNvSpPr txBox="1">
            <a:spLocks/>
          </p:cNvSpPr>
          <p:nvPr/>
        </p:nvSpPr>
        <p:spPr>
          <a:xfrm>
            <a:off x="3276600" y="6539952"/>
            <a:ext cx="10955522" cy="38804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i="1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BADCD8B-0B91-46EF-887F-31035FE34703}"/>
              </a:ext>
            </a:extLst>
          </p:cNvPr>
          <p:cNvSpPr/>
          <p:nvPr/>
        </p:nvSpPr>
        <p:spPr>
          <a:xfrm>
            <a:off x="1857324" y="5214938"/>
            <a:ext cx="150734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70C0"/>
                </a:solidFill>
                <a:latin typeface="Sensei" charset="-52"/>
                <a:cs typeface="Times New Roman" pitchFamily="18" charset="0"/>
              </a:rPr>
              <a:t>Девиз: «Мы </a:t>
            </a:r>
            <a:r>
              <a:rPr lang="ru-RU" sz="8000" b="1" dirty="0">
                <a:solidFill>
                  <a:srgbClr val="0070C0"/>
                </a:solidFill>
                <a:latin typeface="Sensei" charset="-52"/>
                <a:cs typeface="Times New Roman" pitchFamily="18" charset="0"/>
              </a:rPr>
              <a:t>не </a:t>
            </a:r>
            <a:r>
              <a:rPr lang="ru-RU" sz="8000" b="1" dirty="0" smtClean="0">
                <a:solidFill>
                  <a:srgbClr val="0070C0"/>
                </a:solidFill>
                <a:latin typeface="Sensei" charset="-52"/>
                <a:cs typeface="Times New Roman" pitchFamily="18" charset="0"/>
              </a:rPr>
              <a:t>развлекаемся</a:t>
            </a:r>
            <a:r>
              <a:rPr lang="ru-RU" sz="8000" b="1" dirty="0">
                <a:solidFill>
                  <a:srgbClr val="0070C0"/>
                </a:solidFill>
                <a:latin typeface="Sensei" charset="-52"/>
                <a:cs typeface="Times New Roman" pitchFamily="18" charset="0"/>
              </a:rPr>
              <a:t>, а развиваемся»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5BADCD8B-0B91-46EF-887F-31035FE34703}"/>
              </a:ext>
            </a:extLst>
          </p:cNvPr>
          <p:cNvSpPr/>
          <p:nvPr/>
        </p:nvSpPr>
        <p:spPr>
          <a:xfrm>
            <a:off x="3357522" y="1214410"/>
            <a:ext cx="7358114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5110"/>
              </a:lnSpc>
            </a:pPr>
            <a:r>
              <a:rPr lang="ru-RU" sz="9600" dirty="0" err="1" smtClean="0">
                <a:solidFill>
                  <a:srgbClr val="FF0000"/>
                </a:solidFill>
                <a:latin typeface="Sensei"/>
              </a:rPr>
              <a:t>Челленж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21" name="Рисунок 20" descr="Логотип с контуром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001915" y="357154"/>
            <a:ext cx="2659185" cy="200026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56819377-2BBD-4AD2-8E4E-4E704D32E5A2}"/>
              </a:ext>
            </a:extLst>
          </p:cNvPr>
          <p:cNvSpPr/>
          <p:nvPr/>
        </p:nvSpPr>
        <p:spPr>
          <a:xfrm>
            <a:off x="2357390" y="2714608"/>
            <a:ext cx="121246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РЕБЕНОК +РОДИТЕЛИ+ТЬЮТОР</a:t>
            </a:r>
            <a:r>
              <a:rPr lang="en-US" sz="6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ru-RU" sz="6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</a:t>
            </a:r>
          </a:p>
        </p:txBody>
      </p:sp>
    </p:spTree>
    <p:extLst>
      <p:ext uri="{BB962C8B-B14F-4D97-AF65-F5344CB8AC3E}">
        <p14:creationId xmlns="" xmlns:p14="http://schemas.microsoft.com/office/powerpoint/2010/main" val="427834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t="5926" b="592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97532">
            <a:off x="330758" y="7972186"/>
            <a:ext cx="1967279" cy="1738359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11237735" y="1837281"/>
            <a:ext cx="6149642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10"/>
              </a:lnSpc>
            </a:pPr>
            <a:endParaRPr lang="en-US" sz="4400" dirty="0">
              <a:solidFill>
                <a:srgbClr val="8D8D72"/>
              </a:solidFill>
              <a:latin typeface="Sensei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129800" y="158646"/>
            <a:ext cx="2361961" cy="2087115"/>
          </a:xfrm>
          <a:prstGeom prst="rect">
            <a:avLst/>
          </a:prstGeom>
        </p:spPr>
      </p:pic>
      <p:sp>
        <p:nvSpPr>
          <p:cNvPr id="30" name="Содержимое 3">
            <a:extLst>
              <a:ext uri="{FF2B5EF4-FFF2-40B4-BE49-F238E27FC236}">
                <a16:creationId xmlns="" xmlns:a16="http://schemas.microsoft.com/office/drawing/2014/main" id="{9C4F7BD5-779E-49D5-B92F-5A7B231E9D51}"/>
              </a:ext>
            </a:extLst>
          </p:cNvPr>
          <p:cNvSpPr txBox="1">
            <a:spLocks/>
          </p:cNvSpPr>
          <p:nvPr/>
        </p:nvSpPr>
        <p:spPr>
          <a:xfrm>
            <a:off x="3276600" y="6539952"/>
            <a:ext cx="10955522" cy="38804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i="1" dirty="0"/>
          </a:p>
        </p:txBody>
      </p:sp>
      <p:pic>
        <p:nvPicPr>
          <p:cNvPr id="21" name="Рисунок 20" descr="Логотип с контуром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001915" y="357154"/>
            <a:ext cx="2659185" cy="200026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BADCD8B-0B91-46EF-887F-31035FE34703}"/>
              </a:ext>
            </a:extLst>
          </p:cNvPr>
          <p:cNvSpPr/>
          <p:nvPr/>
        </p:nvSpPr>
        <p:spPr>
          <a:xfrm>
            <a:off x="0" y="714344"/>
            <a:ext cx="5572164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5110"/>
              </a:lnSpc>
            </a:pPr>
            <a:r>
              <a:rPr lang="ru-RU" sz="9600" dirty="0" err="1" smtClean="0">
                <a:solidFill>
                  <a:srgbClr val="FF0000"/>
                </a:solidFill>
                <a:latin typeface="Sensei"/>
              </a:rPr>
              <a:t>Челленж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16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297532">
            <a:off x="856799" y="6569317"/>
            <a:ext cx="1967279" cy="173835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2D400002-AEA4-4402-BC07-D42EB6277E89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0585064">
            <a:off x="1513701" y="4336132"/>
            <a:ext cx="2468646" cy="438870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C4EEE0BC-B1EB-427D-8836-111333F2335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/>
          <a:srcRect l="34289" r="34616" b="12222"/>
          <a:stretch/>
        </p:blipFill>
        <p:spPr>
          <a:xfrm rot="586419">
            <a:off x="10679722" y="3542359"/>
            <a:ext cx="2519389" cy="400052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CE13B2E8-770E-4B89-9C8A-8849F107004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/>
          <a:srcRect l="34959" r="35417" b="11079"/>
          <a:stretch/>
        </p:blipFill>
        <p:spPr>
          <a:xfrm rot="21109868">
            <a:off x="5211079" y="3510874"/>
            <a:ext cx="2453982" cy="4143404"/>
          </a:xfrm>
          <a:prstGeom prst="rect">
            <a:avLst/>
          </a:prstGeom>
        </p:spPr>
      </p:pic>
      <p:pic>
        <p:nvPicPr>
          <p:cNvPr id="27" name="Рисунок 26" descr="видео.jpg"/>
          <p:cNvPicPr>
            <a:picLocks noChangeAspect="1"/>
          </p:cNvPicPr>
          <p:nvPr/>
        </p:nvPicPr>
        <p:blipFill>
          <a:blip r:embed="rId13" cstate="print"/>
          <a:srcRect l="29750" t="29167" r="28250" b="38194"/>
          <a:stretch>
            <a:fillRect/>
          </a:stretch>
        </p:blipFill>
        <p:spPr>
          <a:xfrm>
            <a:off x="5857852" y="1357286"/>
            <a:ext cx="1787470" cy="1500198"/>
          </a:xfrm>
          <a:prstGeom prst="rect">
            <a:avLst/>
          </a:prstGeom>
        </p:spPr>
      </p:pic>
      <p:pic>
        <p:nvPicPr>
          <p:cNvPr id="28" name="Picture 6" descr="https://i2.wp.com/prexplore.ru/wp-content/uploads/2017/10/telegram.jpg?resize=640%2C319&amp;ssl=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29488" y="8215334"/>
            <a:ext cx="3071834" cy="1533543"/>
          </a:xfrm>
          <a:prstGeom prst="rect">
            <a:avLst/>
          </a:prstGeom>
          <a:noFill/>
        </p:spPr>
      </p:pic>
      <p:pic>
        <p:nvPicPr>
          <p:cNvPr id="29" name="Picture 3" descr="M:\103_Фотоальбом\Информатика без розетки 2022-2023\00_Кот Алесик\Алесик в садиках\Алесик_Борисов-21.jpg"/>
          <p:cNvPicPr>
            <a:picLocks noChangeAspect="1" noChangeArrowheads="1"/>
          </p:cNvPicPr>
          <p:nvPr/>
        </p:nvPicPr>
        <p:blipFill>
          <a:blip r:embed="rId15" cstate="print"/>
          <a:srcRect l="22500" t="2656" r="14375" b="5468"/>
          <a:stretch>
            <a:fillRect/>
          </a:stretch>
        </p:blipFill>
        <p:spPr bwMode="auto">
          <a:xfrm>
            <a:off x="8358182" y="500030"/>
            <a:ext cx="1914247" cy="3714776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8C729529-42B0-451F-B471-A70CDDE4938C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/>
          <a:srcRect l="34289" t="4074" r="34616"/>
          <a:stretch/>
        </p:blipFill>
        <p:spPr>
          <a:xfrm rot="911212">
            <a:off x="14253652" y="4367051"/>
            <a:ext cx="2221667" cy="38552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834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t="5926" b="592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97532">
            <a:off x="330758" y="7972186"/>
            <a:ext cx="1967279" cy="1738359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11237735" y="1837281"/>
            <a:ext cx="6149642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10"/>
              </a:lnSpc>
            </a:pPr>
            <a:endParaRPr lang="en-US" sz="4400" dirty="0">
              <a:solidFill>
                <a:srgbClr val="8D8D72"/>
              </a:solidFill>
              <a:latin typeface="Sensei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927723">
            <a:off x="12169919" y="7833283"/>
            <a:ext cx="4407265" cy="133472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129800" y="158646"/>
            <a:ext cx="2361961" cy="2087115"/>
          </a:xfrm>
          <a:prstGeom prst="rect">
            <a:avLst/>
          </a:prstGeom>
        </p:spPr>
      </p:pic>
      <p:sp>
        <p:nvSpPr>
          <p:cNvPr id="30" name="Содержимое 3">
            <a:extLst>
              <a:ext uri="{FF2B5EF4-FFF2-40B4-BE49-F238E27FC236}">
                <a16:creationId xmlns="" xmlns:a16="http://schemas.microsoft.com/office/drawing/2014/main" id="{9C4F7BD5-779E-49D5-B92F-5A7B231E9D51}"/>
              </a:ext>
            </a:extLst>
          </p:cNvPr>
          <p:cNvSpPr txBox="1">
            <a:spLocks/>
          </p:cNvSpPr>
          <p:nvPr/>
        </p:nvSpPr>
        <p:spPr>
          <a:xfrm>
            <a:off x="3276600" y="6539952"/>
            <a:ext cx="10955522" cy="38804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i="1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BADCD8B-0B91-46EF-887F-31035FE34703}"/>
              </a:ext>
            </a:extLst>
          </p:cNvPr>
          <p:cNvSpPr/>
          <p:nvPr/>
        </p:nvSpPr>
        <p:spPr>
          <a:xfrm>
            <a:off x="714316" y="3000360"/>
            <a:ext cx="1507341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70C0"/>
                </a:solidFill>
                <a:latin typeface="Sensei" charset="-52"/>
                <a:cs typeface="Times New Roman" pitchFamily="18" charset="0"/>
              </a:rPr>
              <a:t>Необходимо выбрать тему</a:t>
            </a:r>
          </a:p>
          <a:p>
            <a:pPr lvl="0" algn="ctr"/>
            <a:endParaRPr lang="ru-RU" sz="8000" b="1" dirty="0" smtClean="0">
              <a:solidFill>
                <a:srgbClr val="0070C0"/>
              </a:solidFill>
              <a:latin typeface="Sensei" charset="-52"/>
              <a:cs typeface="Times New Roman" pitchFamily="18" charset="0"/>
            </a:endParaRPr>
          </a:p>
          <a:p>
            <a:pPr lvl="0" algn="ctr"/>
            <a:r>
              <a:rPr lang="ru-RU" sz="8000" b="1" dirty="0" smtClean="0">
                <a:solidFill>
                  <a:srgbClr val="990033"/>
                </a:solidFill>
                <a:latin typeface="Sensei" charset="-52"/>
                <a:cs typeface="Times New Roman" pitchFamily="18" charset="0"/>
              </a:rPr>
              <a:t>«Котенок </a:t>
            </a:r>
            <a:r>
              <a:rPr lang="ru-RU" sz="8000" b="1" dirty="0" err="1" smtClean="0">
                <a:solidFill>
                  <a:srgbClr val="990033"/>
                </a:solidFill>
                <a:latin typeface="Sensei" charset="-52"/>
                <a:cs typeface="Times New Roman" pitchFamily="18" charset="0"/>
              </a:rPr>
              <a:t>Алесик</a:t>
            </a:r>
            <a:r>
              <a:rPr lang="ru-RU" sz="8000" b="1" dirty="0" smtClean="0">
                <a:solidFill>
                  <a:srgbClr val="990033"/>
                </a:solidFill>
                <a:latin typeface="Sensei" charset="-52"/>
                <a:cs typeface="Times New Roman" pitchFamily="18" charset="0"/>
              </a:rPr>
              <a:t> в гостях </a:t>
            </a:r>
          </a:p>
          <a:p>
            <a:pPr lvl="0" algn="ctr"/>
            <a:r>
              <a:rPr lang="ru-RU" sz="8000" b="1" dirty="0" smtClean="0">
                <a:solidFill>
                  <a:srgbClr val="990033"/>
                </a:solidFill>
                <a:latin typeface="Sensei" charset="-52"/>
                <a:cs typeface="Times New Roman" pitchFamily="18" charset="0"/>
              </a:rPr>
              <a:t>у ребят»</a:t>
            </a:r>
            <a:endParaRPr lang="ru-RU" sz="8000" b="1" dirty="0">
              <a:solidFill>
                <a:srgbClr val="990033"/>
              </a:solidFill>
              <a:latin typeface="Sensei" charset="-52"/>
              <a:cs typeface="Times New Roman" pitchFamily="18" charset="0"/>
            </a:endParaRPr>
          </a:p>
        </p:txBody>
      </p:sp>
      <p:pic>
        <p:nvPicPr>
          <p:cNvPr id="21" name="Рисунок 20" descr="Логотип с контуром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001915" y="357154"/>
            <a:ext cx="2659185" cy="200026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56819377-2BBD-4AD2-8E4E-4E704D32E5A2}"/>
              </a:ext>
            </a:extLst>
          </p:cNvPr>
          <p:cNvSpPr/>
          <p:nvPr/>
        </p:nvSpPr>
        <p:spPr>
          <a:xfrm>
            <a:off x="3143208" y="1000096"/>
            <a:ext cx="755263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ШАГ</a:t>
            </a:r>
            <a:endParaRPr lang="ru-RU" sz="138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834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t="5926" b="592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97532">
            <a:off x="330758" y="7972186"/>
            <a:ext cx="1967279" cy="1738359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11237735" y="1837281"/>
            <a:ext cx="6149642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10"/>
              </a:lnSpc>
            </a:pPr>
            <a:endParaRPr lang="en-US" sz="4400" dirty="0">
              <a:solidFill>
                <a:srgbClr val="8D8D72"/>
              </a:solidFill>
              <a:latin typeface="Sensei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927723">
            <a:off x="13940627" y="8209025"/>
            <a:ext cx="3693598" cy="11185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129800" y="158646"/>
            <a:ext cx="2361961" cy="208711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BADCD8B-0B91-46EF-887F-31035FE34703}"/>
              </a:ext>
            </a:extLst>
          </p:cNvPr>
          <p:cNvSpPr/>
          <p:nvPr/>
        </p:nvSpPr>
        <p:spPr>
          <a:xfrm>
            <a:off x="714316" y="3000360"/>
            <a:ext cx="1507341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70C0"/>
                </a:solidFill>
                <a:latin typeface="Sensei" charset="-52"/>
                <a:cs typeface="Times New Roman" pitchFamily="18" charset="0"/>
              </a:rPr>
              <a:t>Необходимо продумать задания для каждой семьи</a:t>
            </a:r>
          </a:p>
          <a:p>
            <a:pPr lvl="0" algn="ctr"/>
            <a:endParaRPr lang="ru-RU" sz="1400" b="1" dirty="0" smtClean="0">
              <a:solidFill>
                <a:srgbClr val="0070C0"/>
              </a:solidFill>
              <a:latin typeface="Sensei" charset="-52"/>
              <a:cs typeface="Times New Roman" pitchFamily="18" charset="0"/>
            </a:endParaRPr>
          </a:p>
          <a:p>
            <a:pPr lvl="0" algn="ctr"/>
            <a:r>
              <a:rPr lang="ru-RU" sz="8000" b="1" dirty="0" smtClean="0">
                <a:solidFill>
                  <a:srgbClr val="990033"/>
                </a:solidFill>
                <a:latin typeface="Sensei" charset="-52"/>
                <a:cs typeface="Times New Roman" pitchFamily="18" charset="0"/>
              </a:rPr>
              <a:t>Используем дифференцированный подход</a:t>
            </a:r>
            <a:endParaRPr lang="ru-RU" sz="8000" b="1" dirty="0">
              <a:solidFill>
                <a:srgbClr val="990033"/>
              </a:solidFill>
              <a:latin typeface="Sensei" charset="-52"/>
              <a:cs typeface="Times New Roman" pitchFamily="18" charset="0"/>
            </a:endParaRPr>
          </a:p>
        </p:txBody>
      </p:sp>
      <p:pic>
        <p:nvPicPr>
          <p:cNvPr id="21" name="Рисунок 20" descr="Логотип с контуром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001915" y="357154"/>
            <a:ext cx="2659185" cy="200026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56819377-2BBD-4AD2-8E4E-4E704D32E5A2}"/>
              </a:ext>
            </a:extLst>
          </p:cNvPr>
          <p:cNvSpPr/>
          <p:nvPr/>
        </p:nvSpPr>
        <p:spPr>
          <a:xfrm>
            <a:off x="3571836" y="571468"/>
            <a:ext cx="755263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ШАГ</a:t>
            </a:r>
            <a:endParaRPr lang="ru-RU" sz="138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834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t="5926" b="592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2172365" y="55319"/>
            <a:ext cx="13943270" cy="511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8"/>
              </a:lnSpc>
            </a:pPr>
            <a:r>
              <a:rPr lang="en-US" sz="3063" dirty="0">
                <a:solidFill>
                  <a:srgbClr val="1A1A40"/>
                </a:solidFill>
                <a:latin typeface="Sensei"/>
              </a:rPr>
              <a:t>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237735" y="1837281"/>
            <a:ext cx="6149642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10"/>
              </a:lnSpc>
            </a:pPr>
            <a:endParaRPr lang="en-US" sz="4400" dirty="0">
              <a:solidFill>
                <a:srgbClr val="8D8D72"/>
              </a:solidFill>
              <a:latin typeface="Sensei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129800" y="158646"/>
            <a:ext cx="2361961" cy="208711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6819377-2BBD-4AD2-8E4E-4E704D32E5A2}"/>
              </a:ext>
            </a:extLst>
          </p:cNvPr>
          <p:cNvSpPr/>
          <p:nvPr/>
        </p:nvSpPr>
        <p:spPr>
          <a:xfrm>
            <a:off x="3596117" y="1110997"/>
            <a:ext cx="134819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>
              <a:solidFill>
                <a:srgbClr val="7777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Содержимое 3">
            <a:extLst>
              <a:ext uri="{FF2B5EF4-FFF2-40B4-BE49-F238E27FC236}">
                <a16:creationId xmlns="" xmlns:a16="http://schemas.microsoft.com/office/drawing/2014/main" id="{9C4F7BD5-779E-49D5-B92F-5A7B231E9D51}"/>
              </a:ext>
            </a:extLst>
          </p:cNvPr>
          <p:cNvSpPr txBox="1">
            <a:spLocks/>
          </p:cNvSpPr>
          <p:nvPr/>
        </p:nvSpPr>
        <p:spPr>
          <a:xfrm>
            <a:off x="3276600" y="6539952"/>
            <a:ext cx="10955522" cy="38804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i="1" dirty="0"/>
          </a:p>
        </p:txBody>
      </p:sp>
      <p:pic>
        <p:nvPicPr>
          <p:cNvPr id="12" name="Рисунок 11" descr="Логотип с контуром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001915" y="357154"/>
            <a:ext cx="2659185" cy="2000264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56819377-2BBD-4AD2-8E4E-4E704D32E5A2}"/>
              </a:ext>
            </a:extLst>
          </p:cNvPr>
          <p:cNvSpPr/>
          <p:nvPr/>
        </p:nvSpPr>
        <p:spPr>
          <a:xfrm>
            <a:off x="571440" y="500030"/>
            <a:ext cx="755263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ШАГ</a:t>
            </a:r>
            <a:endParaRPr lang="ru-RU" sz="138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5BADCD8B-0B91-46EF-887F-31035FE34703}"/>
              </a:ext>
            </a:extLst>
          </p:cNvPr>
          <p:cNvSpPr/>
          <p:nvPr/>
        </p:nvSpPr>
        <p:spPr>
          <a:xfrm>
            <a:off x="714316" y="2643170"/>
            <a:ext cx="1707368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70C0"/>
                </a:solidFill>
                <a:latin typeface="Sensei" charset="-52"/>
                <a:cs typeface="Times New Roman" pitchFamily="18" charset="0"/>
              </a:rPr>
              <a:t>Информирование родителей </a:t>
            </a:r>
            <a:br>
              <a:rPr lang="ru-RU" sz="8000" b="1" dirty="0" smtClean="0">
                <a:solidFill>
                  <a:srgbClr val="0070C0"/>
                </a:solidFill>
                <a:latin typeface="Sensei" charset="-52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0070C0"/>
                </a:solidFill>
                <a:latin typeface="Sensei" charset="-52"/>
                <a:cs typeface="Times New Roman" pitchFamily="18" charset="0"/>
              </a:rPr>
              <a:t>и детей</a:t>
            </a:r>
          </a:p>
          <a:p>
            <a:pPr lvl="0" algn="ctr"/>
            <a:endParaRPr lang="ru-RU" sz="1400" b="1" dirty="0" smtClean="0">
              <a:solidFill>
                <a:srgbClr val="0070C0"/>
              </a:solidFill>
              <a:latin typeface="Sensei" charset="-52"/>
              <a:cs typeface="Times New Roman" pitchFamily="18" charset="0"/>
            </a:endParaRPr>
          </a:p>
          <a:p>
            <a:pPr lvl="0" algn="ctr"/>
            <a:endParaRPr lang="ru-RU" sz="1400" b="1" dirty="0" smtClean="0">
              <a:solidFill>
                <a:srgbClr val="0070C0"/>
              </a:solidFill>
              <a:latin typeface="Sensei" charset="-52"/>
              <a:cs typeface="Times New Roman" pitchFamily="18" charset="0"/>
            </a:endParaRPr>
          </a:p>
          <a:p>
            <a:pPr lvl="0" algn="ctr"/>
            <a:endParaRPr lang="ru-RU" sz="1400" b="1" dirty="0" smtClean="0">
              <a:solidFill>
                <a:srgbClr val="0070C0"/>
              </a:solidFill>
              <a:latin typeface="Sensei" charset="-52"/>
              <a:cs typeface="Times New Roman" pitchFamily="18" charset="0"/>
            </a:endParaRPr>
          </a:p>
          <a:p>
            <a:pPr lvl="0" algn="ctr"/>
            <a:endParaRPr lang="ru-RU" sz="1400" b="1" dirty="0" smtClean="0">
              <a:solidFill>
                <a:srgbClr val="0070C0"/>
              </a:solidFill>
              <a:latin typeface="Sensei" charset="-52"/>
              <a:cs typeface="Times New Roman" pitchFamily="18" charset="0"/>
            </a:endParaRPr>
          </a:p>
          <a:p>
            <a:pPr lvl="0" algn="ctr"/>
            <a:endParaRPr lang="ru-RU" sz="1400" b="1" dirty="0" smtClean="0">
              <a:solidFill>
                <a:srgbClr val="0070C0"/>
              </a:solidFill>
              <a:latin typeface="Sensei" charset="-52"/>
              <a:cs typeface="Times New Roman" pitchFamily="18" charset="0"/>
            </a:endParaRPr>
          </a:p>
          <a:p>
            <a:pPr lvl="0" algn="ctr"/>
            <a:r>
              <a:rPr lang="ru-RU" sz="8000" b="1" dirty="0" smtClean="0">
                <a:solidFill>
                  <a:srgbClr val="990033"/>
                </a:solidFill>
                <a:latin typeface="Sensei" charset="-52"/>
                <a:cs typeface="Times New Roman" pitchFamily="18" charset="0"/>
              </a:rPr>
              <a:t>Зачем котенок приходит в гости?</a:t>
            </a:r>
          </a:p>
          <a:p>
            <a:pPr lvl="0" algn="ctr"/>
            <a:r>
              <a:rPr lang="ru-RU" sz="8000" b="1" dirty="0" smtClean="0">
                <a:solidFill>
                  <a:srgbClr val="990033"/>
                </a:solidFill>
                <a:latin typeface="Sensei" charset="-52"/>
                <a:cs typeface="Times New Roman" pitchFamily="18" charset="0"/>
              </a:rPr>
              <a:t>Правила проведения </a:t>
            </a:r>
            <a:r>
              <a:rPr lang="ru-RU" sz="8000" b="1" dirty="0" err="1" smtClean="0">
                <a:solidFill>
                  <a:srgbClr val="990033"/>
                </a:solidFill>
                <a:latin typeface="Sensei" charset="-52"/>
                <a:cs typeface="Times New Roman" pitchFamily="18" charset="0"/>
              </a:rPr>
              <a:t>челленжа</a:t>
            </a:r>
            <a:endParaRPr lang="ru-RU" sz="8000" b="1" dirty="0" smtClean="0">
              <a:solidFill>
                <a:srgbClr val="990033"/>
              </a:solidFill>
              <a:latin typeface="Sensei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6687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t="5926" b="592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97532">
            <a:off x="792764" y="7436105"/>
            <a:ext cx="1967279" cy="1738359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2172365" y="55319"/>
            <a:ext cx="13943270" cy="511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2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63" b="0" i="0" u="none" strike="noStrike" kern="1200" cap="none" spc="0" normalizeH="0" baseline="0" noProof="0" dirty="0">
                <a:ln>
                  <a:noFill/>
                </a:ln>
                <a:solidFill>
                  <a:srgbClr val="1A1A40"/>
                </a:solidFill>
                <a:effectLst/>
                <a:uLnTx/>
                <a:uFillTx/>
                <a:latin typeface="Sensei"/>
                <a:ea typeface="+mn-ea"/>
                <a:cs typeface="+mn-cs"/>
              </a:rPr>
              <a:t>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237735" y="1837281"/>
            <a:ext cx="6149642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8D8D72"/>
              </a:solidFill>
              <a:effectLst/>
              <a:uLnTx/>
              <a:uFillTx/>
              <a:latin typeface="Sensei"/>
              <a:ea typeface="+mn-ea"/>
              <a:cs typeface="+mn-cs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129800" y="158646"/>
            <a:ext cx="2361961" cy="208711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6819377-2BBD-4AD2-8E4E-4E704D32E5A2}"/>
              </a:ext>
            </a:extLst>
          </p:cNvPr>
          <p:cNvSpPr/>
          <p:nvPr/>
        </p:nvSpPr>
        <p:spPr>
          <a:xfrm>
            <a:off x="3596117" y="1110997"/>
            <a:ext cx="134819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7777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Содержимое 3">
            <a:extLst>
              <a:ext uri="{FF2B5EF4-FFF2-40B4-BE49-F238E27FC236}">
                <a16:creationId xmlns="" xmlns:a16="http://schemas.microsoft.com/office/drawing/2014/main" id="{9C4F7BD5-779E-49D5-B92F-5A7B231E9D51}"/>
              </a:ext>
            </a:extLst>
          </p:cNvPr>
          <p:cNvSpPr txBox="1">
            <a:spLocks/>
          </p:cNvSpPr>
          <p:nvPr/>
        </p:nvSpPr>
        <p:spPr>
          <a:xfrm>
            <a:off x="3276600" y="6539952"/>
            <a:ext cx="10955522" cy="38804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2FC1482-F514-4A49-86DB-7D3737BDFEE8}"/>
              </a:ext>
            </a:extLst>
          </p:cNvPr>
          <p:cNvSpPr/>
          <p:nvPr/>
        </p:nvSpPr>
        <p:spPr>
          <a:xfrm>
            <a:off x="2695494" y="1139770"/>
            <a:ext cx="13420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7777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84AB9E8-1155-4094-AD2F-F15D82DD39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34289" r="34435" b="11079"/>
          <a:stretch/>
        </p:blipFill>
        <p:spPr>
          <a:xfrm>
            <a:off x="3857588" y="4857748"/>
            <a:ext cx="3004959" cy="4805739"/>
          </a:xfrm>
          <a:prstGeom prst="rect">
            <a:avLst/>
          </a:prstGeom>
        </p:spPr>
      </p:pic>
      <p:pic>
        <p:nvPicPr>
          <p:cNvPr id="28" name="Рисунок 27" descr="Логотип с контуром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001915" y="357154"/>
            <a:ext cx="2659185" cy="2000264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56819377-2BBD-4AD2-8E4E-4E704D32E5A2}"/>
              </a:ext>
            </a:extLst>
          </p:cNvPr>
          <p:cNvSpPr/>
          <p:nvPr/>
        </p:nvSpPr>
        <p:spPr>
          <a:xfrm>
            <a:off x="571440" y="500030"/>
            <a:ext cx="755263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ШАГ</a:t>
            </a:r>
            <a:endParaRPr lang="ru-RU" sz="138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2D400002-AEA4-4402-BC07-D42EB6277E8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644726" y="4786309"/>
            <a:ext cx="2843696" cy="5055459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5BADCD8B-0B91-46EF-887F-31035FE34703}"/>
              </a:ext>
            </a:extLst>
          </p:cNvPr>
          <p:cNvSpPr/>
          <p:nvPr/>
        </p:nvSpPr>
        <p:spPr>
          <a:xfrm>
            <a:off x="928630" y="2928922"/>
            <a:ext cx="16287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70C0"/>
                </a:solidFill>
                <a:latin typeface="Sensei" charset="-52"/>
                <a:cs typeface="Times New Roman" pitchFamily="18" charset="0"/>
              </a:rPr>
              <a:t>Подготовка и сбор видеоролика</a:t>
            </a:r>
            <a:endParaRPr lang="ru-RU" sz="8000" b="1" dirty="0">
              <a:solidFill>
                <a:srgbClr val="0070C0"/>
              </a:solidFill>
              <a:latin typeface="Sensei" charset="-52"/>
              <a:cs typeface="Times New Roman" pitchFamily="18" charset="0"/>
            </a:endParaRPr>
          </a:p>
        </p:txBody>
      </p:sp>
      <p:pic>
        <p:nvPicPr>
          <p:cNvPr id="31" name="Picture 2" descr="M:\000_ТЕКУЩИЕ ЗАДАНИЯ_2023\01_Проект Информатика без розетки_2022-2023\04_Мероприятия\2022-03-31_Минск 571\Минск 571\4\DSC_431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0926" y="4857748"/>
            <a:ext cx="6514700" cy="4331477"/>
          </a:xfrm>
          <a:prstGeom prst="rect">
            <a:avLst/>
          </a:prstGeom>
          <a:noFill/>
        </p:spPr>
      </p:pic>
      <p:pic>
        <p:nvPicPr>
          <p:cNvPr id="33" name="Рисунок 32" descr="видео.jpg"/>
          <p:cNvPicPr>
            <a:picLocks noChangeAspect="1"/>
          </p:cNvPicPr>
          <p:nvPr/>
        </p:nvPicPr>
        <p:blipFill>
          <a:blip r:embed="rId10" cstate="print"/>
          <a:srcRect l="29750" t="29167" r="28250" b="38194"/>
          <a:stretch>
            <a:fillRect/>
          </a:stretch>
        </p:blipFill>
        <p:spPr>
          <a:xfrm>
            <a:off x="571440" y="5572128"/>
            <a:ext cx="1787470" cy="15001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7879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t="5926" b="592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97532">
            <a:off x="330758" y="7972186"/>
            <a:ext cx="1967279" cy="1738359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11237735" y="1837281"/>
            <a:ext cx="6149642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10"/>
              </a:lnSpc>
            </a:pPr>
            <a:endParaRPr lang="en-US" sz="4400" dirty="0">
              <a:solidFill>
                <a:srgbClr val="8D8D72"/>
              </a:solidFill>
              <a:latin typeface="Sensei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927723">
            <a:off x="13940627" y="8209025"/>
            <a:ext cx="3693598" cy="11185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129800" y="158646"/>
            <a:ext cx="2361961" cy="208711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BADCD8B-0B91-46EF-887F-31035FE34703}"/>
              </a:ext>
            </a:extLst>
          </p:cNvPr>
          <p:cNvSpPr/>
          <p:nvPr/>
        </p:nvSpPr>
        <p:spPr>
          <a:xfrm>
            <a:off x="714316" y="3000360"/>
            <a:ext cx="172165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70C0"/>
                </a:solidFill>
                <a:latin typeface="Sensei" charset="-52"/>
                <a:cs typeface="Times New Roman" pitchFamily="18" charset="0"/>
              </a:rPr>
              <a:t>Публикация и просмотр видеороликов с родителями </a:t>
            </a:r>
          </a:p>
          <a:p>
            <a:pPr lvl="0" algn="ctr"/>
            <a:r>
              <a:rPr lang="ru-RU" sz="8000" b="1" dirty="0" smtClean="0">
                <a:solidFill>
                  <a:srgbClr val="0070C0"/>
                </a:solidFill>
                <a:latin typeface="Sensei" charset="-52"/>
                <a:cs typeface="Times New Roman" pitchFamily="18" charset="0"/>
              </a:rPr>
              <a:t>и с детьми</a:t>
            </a:r>
            <a:endParaRPr lang="ru-RU" sz="8000" b="1" dirty="0">
              <a:solidFill>
                <a:srgbClr val="990033"/>
              </a:solidFill>
              <a:latin typeface="Sensei" charset="-52"/>
              <a:cs typeface="Times New Roman" pitchFamily="18" charset="0"/>
            </a:endParaRPr>
          </a:p>
        </p:txBody>
      </p:sp>
      <p:pic>
        <p:nvPicPr>
          <p:cNvPr id="21" name="Рисунок 20" descr="Логотип с контуром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001915" y="357154"/>
            <a:ext cx="2659185" cy="200026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56819377-2BBD-4AD2-8E4E-4E704D32E5A2}"/>
              </a:ext>
            </a:extLst>
          </p:cNvPr>
          <p:cNvSpPr/>
          <p:nvPr/>
        </p:nvSpPr>
        <p:spPr>
          <a:xfrm>
            <a:off x="3571836" y="571468"/>
            <a:ext cx="755263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ШАГ</a:t>
            </a:r>
            <a:endParaRPr lang="ru-RU" sz="138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834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617</Words>
  <Application>Microsoft Office PowerPoint</Application>
  <PresentationFormat>Произвольный</PresentationFormat>
  <Paragraphs>108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Sensei</vt:lpstr>
      <vt:lpstr>Calibri</vt:lpstr>
      <vt:lpstr>Times New Roman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отчетов разные</dc:title>
  <dc:creator>Мартинкевич Александр Михайлович</dc:creator>
  <cp:lastModifiedBy>Martinkevich</cp:lastModifiedBy>
  <cp:revision>74</cp:revision>
  <dcterms:created xsi:type="dcterms:W3CDTF">2006-08-16T00:00:00Z</dcterms:created>
  <dcterms:modified xsi:type="dcterms:W3CDTF">2023-03-31T07:49:11Z</dcterms:modified>
  <dc:identifier>DAFTKaOvr00</dc:identifier>
</cp:coreProperties>
</file>